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99ecad24c4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99ecad24c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a04d639407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a04d639407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a04d63940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a04d63940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a04d639407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a04d639407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a04d639407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a04d639407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a04d639407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a04d639407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99ecad24c4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99ecad24c4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99ecad24c4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99ecad24c4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99ecad24c4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99ecad24c4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99ecad24c4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99ecad24c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99ecad24c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99ecad24c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99ecad24c4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99ecad24c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99ecad24c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99ecad24c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99ecad24c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99ecad24c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99ecad24c4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99ecad24c4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99ecad24c4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99ecad24c4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99ecad24c4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99ecad24c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github.com/akshitagupta15june/ImageSonnetGeneration" TargetMode="External"/><Relationship Id="rId4" Type="http://schemas.openxmlformats.org/officeDocument/2006/relationships/hyperlink" Target="https://github.com/akshitagupta15june/AI_SonnetGeneration/tree/master/Data" TargetMode="External"/><Relationship Id="rId5" Type="http://schemas.openxmlformats.org/officeDocument/2006/relationships/hyperlink" Target="https://cocodataset.org/#home" TargetMode="External"/><Relationship Id="rId6" Type="http://schemas.openxmlformats.org/officeDocument/2006/relationships/hyperlink" Target="https://github.com/akshitagupta15june/ImageSonnetGeneration/blob/main/FinalSonnetGenerationCode/finalsonnetrun.ipynb" TargetMode="External"/><Relationship Id="rId7" Type="http://schemas.openxmlformats.org/officeDocument/2006/relationships/hyperlink" Target="https://github.com/akshitagupta15june/ImageSonnetGeneration/blob/main/README.md"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www.analyticsvidhya.com/blog/2017/12/fundamentals-of-deep-learning-introduction-to-lstm/" TargetMode="External"/><Relationship Id="rId4" Type="http://schemas.openxmlformats.org/officeDocument/2006/relationships/hyperlink" Target="https://medium.com/mlreview/understanding-lstm-and-its-diagrams-37e2f46f1714" TargetMode="External"/><Relationship Id="rId5" Type="http://schemas.openxmlformats.org/officeDocument/2006/relationships/hyperlink" Target="https://towardsdatascience.com/image-captioning-in-deep-learning-9cd23fb4d8d2"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jpg"/><Relationship Id="rId4" Type="http://schemas.openxmlformats.org/officeDocument/2006/relationships/image" Target="../media/image4.png"/><Relationship Id="rId5" Type="http://schemas.openxmlformats.org/officeDocument/2006/relationships/image" Target="../media/image16.png"/><Relationship Id="rId6"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cocodataset.org/#home" TargetMode="External"/><Relationship Id="rId4" Type="http://schemas.openxmlformats.org/officeDocument/2006/relationships/hyperlink" Target="https://github.com/akshitagupta15june/ImageSonnetGeneration/blob/main/FinalSonnetGenerationCode/finalsonnetrun.ipynb"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cocodataset.org/#home" TargetMode="External"/><Relationship Id="rId4" Type="http://schemas.openxmlformats.org/officeDocument/2006/relationships/hyperlink" Target="https://cocodataset.org/#home" TargetMode="External"/><Relationship Id="rId5"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610125"/>
            <a:ext cx="8520600" cy="2052600"/>
          </a:xfrm>
          <a:prstGeom prst="rect">
            <a:avLst/>
          </a:prstGeom>
          <a:solidFill>
            <a:srgbClr val="00FFFF"/>
          </a:solidFill>
        </p:spPr>
        <p:txBody>
          <a:bodyPr anchorCtr="0" anchor="b" bIns="91425" lIns="91425" spcFirstLastPara="1" rIns="91425" wrap="square" tIns="91425">
            <a:noAutofit/>
          </a:bodyPr>
          <a:lstStyle/>
          <a:p>
            <a:pPr indent="0" lvl="0" marL="0" rtl="0" algn="ctr">
              <a:spcBef>
                <a:spcPts val="0"/>
              </a:spcBef>
              <a:spcAft>
                <a:spcPts val="0"/>
              </a:spcAft>
              <a:buNone/>
            </a:pPr>
            <a:r>
              <a:t/>
            </a:r>
            <a:endParaRPr sz="3700"/>
          </a:p>
        </p:txBody>
      </p:sp>
      <p:sp>
        <p:nvSpPr>
          <p:cNvPr id="55" name="Google Shape;55;p13"/>
          <p:cNvSpPr txBox="1"/>
          <p:nvPr>
            <p:ph idx="1" type="subTitle"/>
          </p:nvPr>
        </p:nvSpPr>
        <p:spPr>
          <a:xfrm>
            <a:off x="311700" y="3106275"/>
            <a:ext cx="8587800" cy="1192800"/>
          </a:xfrm>
          <a:prstGeom prst="rect">
            <a:avLst/>
          </a:prstGeom>
        </p:spPr>
        <p:txBody>
          <a:bodyPr anchorCtr="0" anchor="t" bIns="91425" lIns="91425" spcFirstLastPara="1" rIns="91425" wrap="square" tIns="91425">
            <a:noAutofit/>
          </a:bodyPr>
          <a:lstStyle/>
          <a:p>
            <a:pPr indent="0" lvl="0" marL="0" rtl="0" algn="l">
              <a:lnSpc>
                <a:spcPct val="115000"/>
              </a:lnSpc>
              <a:spcBef>
                <a:spcPts val="2400"/>
              </a:spcBef>
              <a:spcAft>
                <a:spcPts val="0"/>
              </a:spcAft>
              <a:buNone/>
            </a:pPr>
            <a:r>
              <a:rPr b="1" lang="en" sz="3600">
                <a:solidFill>
                  <a:schemeClr val="dk1"/>
                </a:solidFill>
              </a:rPr>
              <a:t>AI-based Poetry (Sonnet) generation</a:t>
            </a:r>
            <a:endParaRPr b="1" sz="3600">
              <a:solidFill>
                <a:schemeClr val="dk1"/>
              </a:solidFill>
            </a:endParaRPr>
          </a:p>
          <a:p>
            <a:pPr indent="0" lvl="0" marL="0" rtl="0" algn="l">
              <a:lnSpc>
                <a:spcPct val="115000"/>
              </a:lnSpc>
              <a:spcBef>
                <a:spcPts val="2400"/>
              </a:spcBef>
              <a:spcAft>
                <a:spcPts val="0"/>
              </a:spcAft>
              <a:buNone/>
            </a:pPr>
            <a:r>
              <a:rPr b="1" lang="en" sz="3600">
                <a:solidFill>
                  <a:schemeClr val="dk1"/>
                </a:solidFill>
              </a:rPr>
              <a:t>FINAL ROUND</a:t>
            </a:r>
            <a:endParaRPr b="1" sz="3600">
              <a:solidFill>
                <a:schemeClr val="dk1"/>
              </a:solidFill>
            </a:endParaRPr>
          </a:p>
          <a:p>
            <a:pPr indent="0" lvl="0" marL="0" rtl="0" algn="l">
              <a:lnSpc>
                <a:spcPct val="115000"/>
              </a:lnSpc>
              <a:spcBef>
                <a:spcPts val="2400"/>
              </a:spcBef>
              <a:spcAft>
                <a:spcPts val="0"/>
              </a:spcAft>
              <a:buClr>
                <a:schemeClr val="dk1"/>
              </a:buClr>
              <a:buSzPts val="1100"/>
              <a:buFont typeface="Arial"/>
              <a:buNone/>
            </a:pPr>
            <a:r>
              <a:t/>
            </a:r>
            <a:endParaRPr b="1" sz="3600">
              <a:solidFill>
                <a:schemeClr val="dk1"/>
              </a:solidFill>
            </a:endParaRPr>
          </a:p>
          <a:p>
            <a:pPr indent="0" lvl="0" marL="0" rtl="0" algn="ctr">
              <a:spcBef>
                <a:spcPts val="600"/>
              </a:spcBef>
              <a:spcAft>
                <a:spcPts val="0"/>
              </a:spcAft>
              <a:buNone/>
            </a:pPr>
            <a:r>
              <a:t/>
            </a:r>
            <a:endParaRPr/>
          </a:p>
        </p:txBody>
      </p:sp>
      <p:sp>
        <p:nvSpPr>
          <p:cNvPr id="56" name="Google Shape;56;p13"/>
          <p:cNvSpPr txBox="1"/>
          <p:nvPr/>
        </p:nvSpPr>
        <p:spPr>
          <a:xfrm>
            <a:off x="311700" y="693950"/>
            <a:ext cx="8520600" cy="20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700">
                <a:solidFill>
                  <a:schemeClr val="dk1"/>
                </a:solidFill>
              </a:rPr>
              <a:t>ADA LOVELACE DAY 2020 - WiE Affinity Group, IEEE Bangalore section ,Bangalore section and India Council.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11700" y="8195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Clr>
                <a:schemeClr val="dk1"/>
              </a:buClr>
              <a:buSzPts val="1100"/>
              <a:buFont typeface="Arial"/>
              <a:buNone/>
            </a:pPr>
            <a:r>
              <a:rPr b="1" lang="en" sz="1700"/>
              <a:t>SONNET GENERATION USING THE CAPTION GENERATED BY THE IMAGE CAPTIONING</a:t>
            </a:r>
            <a:endParaRPr b="1" sz="1700"/>
          </a:p>
          <a:p>
            <a:pPr indent="0" lvl="0" marL="0" rtl="0" algn="l">
              <a:lnSpc>
                <a:spcPct val="115000"/>
              </a:lnSpc>
              <a:spcBef>
                <a:spcPts val="1400"/>
              </a:spcBef>
              <a:spcAft>
                <a:spcPts val="0"/>
              </a:spcAft>
              <a:buClr>
                <a:schemeClr val="dk1"/>
              </a:buClr>
              <a:buSzPts val="1100"/>
              <a:buFont typeface="Arial"/>
              <a:buNone/>
            </a:pPr>
            <a:r>
              <a:t/>
            </a:r>
            <a:endParaRPr b="1" sz="2000"/>
          </a:p>
          <a:p>
            <a:pPr indent="0" lvl="0" marL="0" rtl="0" algn="l">
              <a:spcBef>
                <a:spcPts val="400"/>
              </a:spcBef>
              <a:spcAft>
                <a:spcPts val="0"/>
              </a:spcAft>
              <a:buNone/>
            </a:pPr>
            <a:r>
              <a:t/>
            </a:r>
            <a:endParaRPr/>
          </a:p>
        </p:txBody>
      </p:sp>
      <p:sp>
        <p:nvSpPr>
          <p:cNvPr id="125" name="Google Shape;125;p22"/>
          <p:cNvSpPr txBox="1"/>
          <p:nvPr>
            <p:ph idx="1" type="body"/>
          </p:nvPr>
        </p:nvSpPr>
        <p:spPr>
          <a:xfrm>
            <a:off x="311700" y="1475200"/>
            <a:ext cx="2909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Sonnet Generation With LSTM RNN in Python with Keras</a:t>
            </a:r>
            <a:endParaRPr>
              <a:solidFill>
                <a:srgbClr val="000000"/>
              </a:solidFill>
            </a:endParaRPr>
          </a:p>
          <a:p>
            <a:pPr indent="0" lvl="0" marL="0" rtl="0" algn="l">
              <a:spcBef>
                <a:spcPts val="1600"/>
              </a:spcBef>
              <a:spcAft>
                <a:spcPts val="0"/>
              </a:spcAft>
              <a:buClr>
                <a:schemeClr val="dk1"/>
              </a:buClr>
              <a:buSzPts val="1100"/>
              <a:buFont typeface="Arial"/>
              <a:buNone/>
            </a:pPr>
            <a:r>
              <a:rPr b="1" lang="en" sz="1300">
                <a:solidFill>
                  <a:schemeClr val="dk1"/>
                </a:solidFill>
              </a:rPr>
              <a:t>As we split up the datset into these sequences, we convert the characters to integers.We could just as easily split the data up by sentences and pad the shorter sequences and truncate the longer ones.</a:t>
            </a:r>
            <a:endParaRPr b="1" sz="1300">
              <a:solidFill>
                <a:schemeClr val="dk1"/>
              </a:solidFill>
            </a:endParaRPr>
          </a:p>
          <a:p>
            <a:pPr indent="0" lvl="0" marL="0" rtl="0" algn="l">
              <a:spcBef>
                <a:spcPts val="400"/>
              </a:spcBef>
              <a:spcAft>
                <a:spcPts val="1600"/>
              </a:spcAft>
              <a:buNone/>
            </a:pPr>
            <a:r>
              <a:t/>
            </a:r>
            <a:endParaRPr>
              <a:solidFill>
                <a:srgbClr val="000000"/>
              </a:solidFill>
            </a:endParaRPr>
          </a:p>
        </p:txBody>
      </p:sp>
      <p:pic>
        <p:nvPicPr>
          <p:cNvPr id="126" name="Google Shape;126;p22"/>
          <p:cNvPicPr preferRelativeResize="0"/>
          <p:nvPr/>
        </p:nvPicPr>
        <p:blipFill>
          <a:blip r:embed="rId3">
            <a:alphaModFix/>
          </a:blip>
          <a:stretch>
            <a:fillRect/>
          </a:stretch>
        </p:blipFill>
        <p:spPr>
          <a:xfrm>
            <a:off x="3364050" y="1709725"/>
            <a:ext cx="5844875" cy="1914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3"/>
          <p:cNvSpPr txBox="1"/>
          <p:nvPr>
            <p:ph idx="1" type="body"/>
          </p:nvPr>
        </p:nvSpPr>
        <p:spPr>
          <a:xfrm>
            <a:off x="311700" y="1152475"/>
            <a:ext cx="8520600" cy="16353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b="1" lang="en" sz="1300">
                <a:solidFill>
                  <a:schemeClr val="dk1"/>
                </a:solidFill>
              </a:rPr>
              <a:t>Now that we have prepared our training data we need to transform it so that it is suitable for use with Keras.</a:t>
            </a:r>
            <a:endParaRPr b="1" sz="1300">
              <a:solidFill>
                <a:schemeClr val="dk1"/>
              </a:solidFill>
            </a:endParaRPr>
          </a:p>
          <a:p>
            <a:pPr indent="0" lvl="0" marL="0" rtl="0" algn="l">
              <a:spcBef>
                <a:spcPts val="1400"/>
              </a:spcBef>
              <a:spcAft>
                <a:spcPts val="0"/>
              </a:spcAft>
              <a:buClr>
                <a:schemeClr val="dk1"/>
              </a:buClr>
              <a:buSzPts val="1100"/>
              <a:buFont typeface="Arial"/>
              <a:buNone/>
            </a:pPr>
            <a:r>
              <a:rPr b="1" lang="en" sz="1300">
                <a:solidFill>
                  <a:schemeClr val="dk1"/>
                </a:solidFill>
              </a:rPr>
              <a:t>First we must transform the list of input sequences into the form [samples, time steps, features] expected by an LSTM network. Next we need to rescale the integers to the range 0-to-1 to make the patterns easier to learn by the LSTM network that uses the sigmoid activation function by default.</a:t>
            </a:r>
            <a:endParaRPr b="1" sz="1300">
              <a:solidFill>
                <a:schemeClr val="dk1"/>
              </a:solidFill>
            </a:endParaRPr>
          </a:p>
          <a:p>
            <a:pPr indent="0" lvl="0" marL="0" rtl="0" algn="l">
              <a:spcBef>
                <a:spcPts val="400"/>
              </a:spcBef>
              <a:spcAft>
                <a:spcPts val="1600"/>
              </a:spcAft>
              <a:buNone/>
            </a:pPr>
            <a:r>
              <a:t/>
            </a:r>
            <a:endParaRPr/>
          </a:p>
        </p:txBody>
      </p:sp>
      <p:pic>
        <p:nvPicPr>
          <p:cNvPr id="133" name="Google Shape;133;p23"/>
          <p:cNvPicPr preferRelativeResize="0"/>
          <p:nvPr/>
        </p:nvPicPr>
        <p:blipFill>
          <a:blip r:embed="rId3">
            <a:alphaModFix/>
          </a:blip>
          <a:stretch>
            <a:fillRect/>
          </a:stretch>
        </p:blipFill>
        <p:spPr>
          <a:xfrm>
            <a:off x="1239975" y="2787813"/>
            <a:ext cx="6534150" cy="2009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4"/>
          <p:cNvSpPr txBox="1"/>
          <p:nvPr>
            <p:ph idx="1" type="body"/>
          </p:nvPr>
        </p:nvSpPr>
        <p:spPr>
          <a:xfrm>
            <a:off x="311700" y="1152475"/>
            <a:ext cx="2727600" cy="3416400"/>
          </a:xfrm>
          <a:prstGeom prst="rect">
            <a:avLst/>
          </a:prstGeom>
        </p:spPr>
        <p:txBody>
          <a:bodyPr anchorCtr="0" anchor="t" bIns="91425" lIns="91425" spcFirstLastPara="1" rIns="91425" wrap="square" tIns="91425">
            <a:noAutofit/>
          </a:bodyPr>
          <a:lstStyle/>
          <a:p>
            <a:pPr indent="-311150" lvl="0" marL="457200" rtl="0" algn="l">
              <a:spcBef>
                <a:spcPts val="1400"/>
              </a:spcBef>
              <a:spcAft>
                <a:spcPts val="0"/>
              </a:spcAft>
              <a:buClr>
                <a:schemeClr val="dk1"/>
              </a:buClr>
              <a:buSzPts val="1300"/>
              <a:buChar char="●"/>
            </a:pPr>
            <a:r>
              <a:rPr b="1" lang="en" sz="1300">
                <a:solidFill>
                  <a:schemeClr val="dk1"/>
                </a:solidFill>
              </a:rPr>
              <a:t>Now that we have prepared our training data we need to transform it so that it is suitable for use with Keras.</a:t>
            </a:r>
            <a:endParaRPr b="1" sz="1300">
              <a:solidFill>
                <a:schemeClr val="dk1"/>
              </a:solidFill>
            </a:endParaRPr>
          </a:p>
          <a:p>
            <a:pPr indent="-336550" lvl="0" marL="457200" rtl="0" algn="l">
              <a:spcBef>
                <a:spcPts val="0"/>
              </a:spcBef>
              <a:spcAft>
                <a:spcPts val="0"/>
              </a:spcAft>
              <a:buClr>
                <a:schemeClr val="dk1"/>
              </a:buClr>
              <a:buSzPts val="1700"/>
              <a:buChar char="●"/>
            </a:pPr>
            <a:r>
              <a:rPr b="1" lang="en" sz="1700">
                <a:solidFill>
                  <a:schemeClr val="dk1"/>
                </a:solidFill>
              </a:rPr>
              <a:t>Giving the image path and storing caption in result variable</a:t>
            </a:r>
            <a:endParaRPr b="1" sz="1700">
              <a:solidFill>
                <a:schemeClr val="dk1"/>
              </a:solidFill>
            </a:endParaRPr>
          </a:p>
          <a:p>
            <a:pPr indent="0" lvl="0" marL="0" rtl="0" algn="l">
              <a:spcBef>
                <a:spcPts val="400"/>
              </a:spcBef>
              <a:spcAft>
                <a:spcPts val="1600"/>
              </a:spcAft>
              <a:buNone/>
            </a:pPr>
            <a:r>
              <a:t/>
            </a:r>
            <a:endParaRPr/>
          </a:p>
        </p:txBody>
      </p:sp>
      <p:pic>
        <p:nvPicPr>
          <p:cNvPr id="140" name="Google Shape;140;p24"/>
          <p:cNvPicPr preferRelativeResize="0"/>
          <p:nvPr/>
        </p:nvPicPr>
        <p:blipFill>
          <a:blip r:embed="rId3">
            <a:alphaModFix/>
          </a:blip>
          <a:stretch>
            <a:fillRect/>
          </a:stretch>
        </p:blipFill>
        <p:spPr>
          <a:xfrm>
            <a:off x="3191700" y="1170125"/>
            <a:ext cx="5799901" cy="3233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5"/>
          <p:cNvSpPr txBox="1"/>
          <p:nvPr>
            <p:ph idx="1" type="body"/>
          </p:nvPr>
        </p:nvSpPr>
        <p:spPr>
          <a:xfrm>
            <a:off x="311700" y="545525"/>
            <a:ext cx="8520600" cy="4023300"/>
          </a:xfrm>
          <a:prstGeom prst="rect">
            <a:avLst/>
          </a:prstGeom>
        </p:spPr>
        <p:txBody>
          <a:bodyPr anchorCtr="0" anchor="t" bIns="91425" lIns="91425" spcFirstLastPara="1" rIns="91425" wrap="square" tIns="91425">
            <a:noAutofit/>
          </a:bodyPr>
          <a:lstStyle/>
          <a:p>
            <a:pPr indent="-336550" lvl="0" marL="457200" rtl="0" algn="l">
              <a:spcBef>
                <a:spcPts val="1400"/>
              </a:spcBef>
              <a:spcAft>
                <a:spcPts val="0"/>
              </a:spcAft>
              <a:buClr>
                <a:schemeClr val="dk1"/>
              </a:buClr>
              <a:buSzPts val="1700"/>
              <a:buChar char="●"/>
            </a:pPr>
            <a:r>
              <a:rPr lang="en" sz="1700">
                <a:solidFill>
                  <a:schemeClr val="dk1"/>
                </a:solidFill>
              </a:rPr>
              <a:t>The network is slow to train (about 300 seconds per epoch). Because of the slowness and because of our optimization requirements, we will use model checkpointing to record all of the network weights to file each time an improvement in loss is observed at the end of the epoch.</a:t>
            </a:r>
            <a:endParaRPr sz="1700">
              <a:solidFill>
                <a:schemeClr val="dk1"/>
              </a:solidFill>
            </a:endParaRPr>
          </a:p>
          <a:p>
            <a:pPr indent="0" lvl="0" marL="457200" rtl="0" algn="l">
              <a:spcBef>
                <a:spcPts val="1400"/>
              </a:spcBef>
              <a:spcAft>
                <a:spcPts val="0"/>
              </a:spcAft>
              <a:buNone/>
            </a:pPr>
            <a:r>
              <a:t/>
            </a:r>
            <a:endParaRPr b="1" sz="1300">
              <a:solidFill>
                <a:schemeClr val="dk1"/>
              </a:solidFill>
            </a:endParaRPr>
          </a:p>
          <a:p>
            <a:pPr indent="-342900" lvl="0" marL="457200" rtl="0" algn="l">
              <a:spcBef>
                <a:spcPts val="400"/>
              </a:spcBef>
              <a:spcAft>
                <a:spcPts val="0"/>
              </a:spcAft>
              <a:buClr>
                <a:srgbClr val="000000"/>
              </a:buClr>
              <a:buSzPts val="1800"/>
              <a:buChar char="●"/>
            </a:pPr>
            <a:r>
              <a:rPr lang="en">
                <a:solidFill>
                  <a:srgbClr val="000000"/>
                </a:solidFill>
              </a:rPr>
              <a:t>The simplest way to use the Keras LSTM model to make predictions is to first start off with a seed sequence as input, generate the next character then update the seed sequence to add the generated character on the end and trim off the first character. This process is repeated for as long as we want to predict new characters (e.g. a sequence of 1,000 characters in length).</a:t>
            </a:r>
            <a:endParaRPr>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402600" y="354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6"/>
          <p:cNvSpPr txBox="1"/>
          <p:nvPr>
            <p:ph idx="1" type="body"/>
          </p:nvPr>
        </p:nvSpPr>
        <p:spPr>
          <a:xfrm>
            <a:off x="311700" y="1152475"/>
            <a:ext cx="2298900" cy="3416400"/>
          </a:xfrm>
          <a:prstGeom prst="rect">
            <a:avLst/>
          </a:prstGeom>
        </p:spPr>
        <p:txBody>
          <a:bodyPr anchorCtr="0" anchor="t" bIns="91425" lIns="91425" spcFirstLastPara="1" rIns="91425" wrap="square" tIns="91425">
            <a:noAutofit/>
          </a:bodyPr>
          <a:lstStyle/>
          <a:p>
            <a:pPr indent="0" lvl="0" marL="0" rtl="0" algn="l">
              <a:spcBef>
                <a:spcPts val="1800"/>
              </a:spcBef>
              <a:spcAft>
                <a:spcPts val="0"/>
              </a:spcAft>
              <a:buNone/>
            </a:pPr>
            <a:r>
              <a:rPr b="1" lang="en" sz="1700">
                <a:solidFill>
                  <a:schemeClr val="dk1"/>
                </a:solidFill>
              </a:rPr>
              <a:t>We will give text generated by the Image captioning to LSTM MODEL AND THE FINAL SONNET WILL BE GENERATED</a:t>
            </a:r>
            <a:endParaRPr b="1" sz="1700">
              <a:solidFill>
                <a:schemeClr val="dk1"/>
              </a:solidFill>
            </a:endParaRPr>
          </a:p>
          <a:p>
            <a:pPr indent="0" lvl="0" marL="0" rtl="0" algn="l">
              <a:spcBef>
                <a:spcPts val="1800"/>
              </a:spcBef>
              <a:spcAft>
                <a:spcPts val="0"/>
              </a:spcAft>
              <a:buNone/>
            </a:pPr>
            <a:r>
              <a:t/>
            </a:r>
            <a:endParaRPr b="1" sz="1700">
              <a:solidFill>
                <a:schemeClr val="dk1"/>
              </a:solidFill>
            </a:endParaRPr>
          </a:p>
          <a:p>
            <a:pPr indent="0" lvl="0" marL="0" rtl="0" algn="l">
              <a:spcBef>
                <a:spcPts val="1800"/>
              </a:spcBef>
              <a:spcAft>
                <a:spcPts val="0"/>
              </a:spcAft>
              <a:buClr>
                <a:schemeClr val="dk1"/>
              </a:buClr>
              <a:buSzPts val="1100"/>
              <a:buFont typeface="Arial"/>
              <a:buNone/>
            </a:pPr>
            <a:r>
              <a:rPr b="1" lang="en" sz="1700">
                <a:solidFill>
                  <a:schemeClr val="dk1"/>
                </a:solidFill>
              </a:rPr>
              <a:t>FINAL RESULTS→&gt;&gt;</a:t>
            </a:r>
            <a:endParaRPr b="1" sz="1700">
              <a:solidFill>
                <a:schemeClr val="dk1"/>
              </a:solidFill>
            </a:endParaRPr>
          </a:p>
          <a:p>
            <a:pPr indent="0" lvl="0" marL="0" rtl="0" algn="l">
              <a:spcBef>
                <a:spcPts val="400"/>
              </a:spcBef>
              <a:spcAft>
                <a:spcPts val="1600"/>
              </a:spcAft>
              <a:buNone/>
            </a:pPr>
            <a:r>
              <a:t/>
            </a:r>
            <a:endParaRPr/>
          </a:p>
        </p:txBody>
      </p:sp>
      <p:pic>
        <p:nvPicPr>
          <p:cNvPr id="153" name="Google Shape;153;p26"/>
          <p:cNvPicPr preferRelativeResize="0"/>
          <p:nvPr/>
        </p:nvPicPr>
        <p:blipFill>
          <a:blip r:embed="rId3">
            <a:alphaModFix/>
          </a:blip>
          <a:stretch>
            <a:fillRect/>
          </a:stretch>
        </p:blipFill>
        <p:spPr>
          <a:xfrm>
            <a:off x="3519925" y="0"/>
            <a:ext cx="5403274"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Results</a:t>
            </a:r>
            <a:endParaRPr/>
          </a:p>
        </p:txBody>
      </p:sp>
      <p:sp>
        <p:nvSpPr>
          <p:cNvPr id="159" name="Google Shape;159;p27"/>
          <p:cNvSpPr txBox="1"/>
          <p:nvPr>
            <p:ph idx="1" type="body"/>
          </p:nvPr>
        </p:nvSpPr>
        <p:spPr>
          <a:xfrm>
            <a:off x="311700" y="1152475"/>
            <a:ext cx="3195300" cy="3416400"/>
          </a:xfrm>
          <a:prstGeom prst="rect">
            <a:avLst/>
          </a:prstGeom>
        </p:spPr>
        <p:txBody>
          <a:bodyPr anchorCtr="0" anchor="t" bIns="91425" lIns="91425" spcFirstLastPara="1" rIns="91425" wrap="square" tIns="91425">
            <a:noAutofit/>
          </a:bodyPr>
          <a:lstStyle/>
          <a:p>
            <a:pPr indent="0" lvl="0" marL="0" rtl="0" algn="l">
              <a:spcBef>
                <a:spcPts val="1800"/>
              </a:spcBef>
              <a:spcAft>
                <a:spcPts val="0"/>
              </a:spcAft>
              <a:buClr>
                <a:schemeClr val="dk1"/>
              </a:buClr>
              <a:buSzPts val="1100"/>
              <a:buFont typeface="Arial"/>
              <a:buNone/>
            </a:pPr>
            <a:r>
              <a:rPr b="1" lang="en" sz="1700">
                <a:solidFill>
                  <a:schemeClr val="dk1"/>
                </a:solidFill>
              </a:rPr>
              <a:t>As Sonnet is a 14 lines poem so in above results we can see that when user entered the caption from the image the poem which is generated in 14 lines have meaningful words.</a:t>
            </a:r>
            <a:endParaRPr b="1" sz="1700">
              <a:solidFill>
                <a:schemeClr val="dk1"/>
              </a:solidFill>
            </a:endParaRPr>
          </a:p>
          <a:p>
            <a:pPr indent="0" lvl="0" marL="0" rtl="0" algn="l">
              <a:spcBef>
                <a:spcPts val="400"/>
              </a:spcBef>
              <a:spcAft>
                <a:spcPts val="1600"/>
              </a:spcAft>
              <a:buNone/>
            </a:pPr>
            <a:r>
              <a:t/>
            </a:r>
            <a:endParaRPr/>
          </a:p>
        </p:txBody>
      </p:sp>
      <p:pic>
        <p:nvPicPr>
          <p:cNvPr id="160" name="Google Shape;160;p27"/>
          <p:cNvPicPr preferRelativeResize="0"/>
          <p:nvPr/>
        </p:nvPicPr>
        <p:blipFill>
          <a:blip r:embed="rId3">
            <a:alphaModFix/>
          </a:blip>
          <a:stretch>
            <a:fillRect/>
          </a:stretch>
        </p:blipFill>
        <p:spPr>
          <a:xfrm>
            <a:off x="3798275" y="0"/>
            <a:ext cx="5111924"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Important links</a:t>
            </a:r>
            <a:endParaRPr/>
          </a:p>
        </p:txBody>
      </p:sp>
      <p:sp>
        <p:nvSpPr>
          <p:cNvPr id="166" name="Google Shape;166;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Github repo-: </a:t>
            </a:r>
            <a:r>
              <a:rPr lang="en" u="sng">
                <a:solidFill>
                  <a:schemeClr val="hlink"/>
                </a:solidFill>
                <a:hlinkClick r:id="rId3"/>
              </a:rPr>
              <a:t>https://github.com/akshitagupta15june/ImageSonnetGeneration</a:t>
            </a:r>
            <a:endParaRPr/>
          </a:p>
          <a:p>
            <a:pPr indent="0" lvl="0" marL="0" rtl="0" algn="l">
              <a:spcBef>
                <a:spcPts val="1600"/>
              </a:spcBef>
              <a:spcAft>
                <a:spcPts val="0"/>
              </a:spcAft>
              <a:buNone/>
            </a:pPr>
            <a:r>
              <a:rPr lang="en"/>
              <a:t>Datasets-: </a:t>
            </a:r>
            <a:r>
              <a:rPr lang="en" u="sng">
                <a:solidFill>
                  <a:schemeClr val="hlink"/>
                </a:solidFill>
                <a:hlinkClick r:id="rId4"/>
              </a:rPr>
              <a:t>https://github.com/akshitagupta15june/AI_SonnetGeneration/tree/master/Data</a:t>
            </a:r>
            <a:endParaRPr/>
          </a:p>
          <a:p>
            <a:pPr indent="-355600" lvl="0" marL="457200" rtl="0" algn="l">
              <a:spcBef>
                <a:spcPts val="1800"/>
              </a:spcBef>
              <a:spcAft>
                <a:spcPts val="0"/>
              </a:spcAft>
              <a:buClr>
                <a:schemeClr val="dk1"/>
              </a:buClr>
              <a:buSzPts val="2000"/>
              <a:buChar char="●"/>
            </a:pPr>
            <a:r>
              <a:rPr b="1" lang="en" sz="1600" u="sng">
                <a:solidFill>
                  <a:schemeClr val="accent5"/>
                </a:solidFill>
                <a:hlinkClick r:id="rId5">
                  <a:extLst>
                    <a:ext uri="{A12FA001-AC4F-418D-AE19-62706E023703}">
                      <ahyp:hlinkClr val="tx"/>
                    </a:ext>
                  </a:extLst>
                </a:hlinkClick>
              </a:rPr>
              <a:t>https://cocodataset.org/#home</a:t>
            </a:r>
            <a:endParaRPr/>
          </a:p>
          <a:p>
            <a:pPr indent="0" lvl="0" marL="0" rtl="0" algn="l">
              <a:spcBef>
                <a:spcPts val="400"/>
              </a:spcBef>
              <a:spcAft>
                <a:spcPts val="0"/>
              </a:spcAft>
              <a:buNone/>
            </a:pPr>
            <a:r>
              <a:rPr lang="en"/>
              <a:t>Final Codes-: </a:t>
            </a:r>
            <a:r>
              <a:rPr lang="en" u="sng">
                <a:solidFill>
                  <a:schemeClr val="hlink"/>
                </a:solidFill>
                <a:hlinkClick r:id="rId6"/>
              </a:rPr>
              <a:t>https://github.com/akshitagupta15june/ImageSonnetGeneration/blob/main/FinalSonnetGenerationCode/finalsonnetrun.ipynb</a:t>
            </a:r>
            <a:endParaRPr/>
          </a:p>
          <a:p>
            <a:pPr indent="0" lvl="0" marL="0" rtl="0" algn="l">
              <a:spcBef>
                <a:spcPts val="1600"/>
              </a:spcBef>
              <a:spcAft>
                <a:spcPts val="0"/>
              </a:spcAft>
              <a:buNone/>
            </a:pPr>
            <a:r>
              <a:rPr lang="en"/>
              <a:t>Readme-:</a:t>
            </a:r>
            <a:r>
              <a:rPr lang="en" u="sng">
                <a:solidFill>
                  <a:schemeClr val="hlink"/>
                </a:solidFill>
                <a:hlinkClick r:id="rId7"/>
              </a:rPr>
              <a:t>https://github.com/akshitagupta15june/ImageSonnetGeneration/blob/main/README.md</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 Links</a:t>
            </a:r>
            <a:endParaRPr/>
          </a:p>
        </p:txBody>
      </p:sp>
      <p:sp>
        <p:nvSpPr>
          <p:cNvPr id="172" name="Google Shape;172;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https://www.analyticsvidhya.com/blog/2017/12/fundamentals-of-deep-learning-introduction-to-lstm/</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u="sng">
                <a:solidFill>
                  <a:schemeClr val="hlink"/>
                </a:solidFill>
                <a:hlinkClick r:id="rId4"/>
              </a:rPr>
              <a:t>https://medium.com/mlreview/understanding-lstm-and-its-diagrams-37e2f46f1714</a:t>
            </a:r>
            <a:endParaRPr/>
          </a:p>
          <a:p>
            <a:pPr indent="0" lvl="0" marL="0" rtl="0" algn="l">
              <a:spcBef>
                <a:spcPts val="1600"/>
              </a:spcBef>
              <a:spcAft>
                <a:spcPts val="0"/>
              </a:spcAft>
              <a:buNone/>
            </a:pPr>
            <a:r>
              <a:rPr lang="en" sz="1900" u="sng">
                <a:solidFill>
                  <a:schemeClr val="hlink"/>
                </a:solidFill>
                <a:hlinkClick r:id="rId5"/>
              </a:rPr>
              <a:t>https://towardsdatascience.com/image-captioning-in-deep-learning-9cd23fb4d8d2</a:t>
            </a:r>
            <a:endParaRPr sz="2600"/>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0"/>
          <p:cNvSpPr txBox="1"/>
          <p:nvPr>
            <p:ph idx="1" type="body"/>
          </p:nvPr>
        </p:nvSpPr>
        <p:spPr>
          <a:xfrm>
            <a:off x="311700" y="1152475"/>
            <a:ext cx="3740700" cy="377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6800">
                <a:solidFill>
                  <a:srgbClr val="000000"/>
                </a:solidFill>
              </a:rPr>
              <a:t>Thank you</a:t>
            </a:r>
            <a:endParaRPr sz="6800">
              <a:solidFill>
                <a:srgbClr val="000000"/>
              </a:solidFill>
            </a:endParaRPr>
          </a:p>
        </p:txBody>
      </p:sp>
      <p:pic>
        <p:nvPicPr>
          <p:cNvPr id="179" name="Google Shape;179;p30"/>
          <p:cNvPicPr preferRelativeResize="0"/>
          <p:nvPr/>
        </p:nvPicPr>
        <p:blipFill>
          <a:blip r:embed="rId3">
            <a:alphaModFix/>
          </a:blip>
          <a:stretch>
            <a:fillRect/>
          </a:stretch>
        </p:blipFill>
        <p:spPr>
          <a:xfrm>
            <a:off x="4174914" y="0"/>
            <a:ext cx="4898572"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2433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Team Members / Roles in project</a:t>
            </a:r>
            <a:endParaRPr b="1"/>
          </a:p>
        </p:txBody>
      </p:sp>
      <p:sp>
        <p:nvSpPr>
          <p:cNvPr id="62" name="Google Shape;62;p14"/>
          <p:cNvSpPr txBox="1"/>
          <p:nvPr>
            <p:ph idx="1" type="body"/>
          </p:nvPr>
        </p:nvSpPr>
        <p:spPr>
          <a:xfrm>
            <a:off x="311700" y="10953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b="1">
              <a:solidFill>
                <a:srgbClr val="000000"/>
              </a:solidFill>
            </a:endParaRPr>
          </a:p>
          <a:p>
            <a:pPr indent="0" lvl="0" marL="0" rtl="0" algn="l">
              <a:spcBef>
                <a:spcPts val="1600"/>
              </a:spcBef>
              <a:spcAft>
                <a:spcPts val="0"/>
              </a:spcAft>
              <a:buNone/>
            </a:pPr>
            <a:r>
              <a:t/>
            </a:r>
            <a:endParaRPr b="1">
              <a:solidFill>
                <a:srgbClr val="000000"/>
              </a:solidFill>
            </a:endParaRPr>
          </a:p>
          <a:p>
            <a:pPr indent="0" lvl="0" marL="0" rtl="0" algn="l">
              <a:spcBef>
                <a:spcPts val="1600"/>
              </a:spcBef>
              <a:spcAft>
                <a:spcPts val="0"/>
              </a:spcAft>
              <a:buNone/>
            </a:pPr>
            <a:r>
              <a:t/>
            </a:r>
            <a:endParaRPr b="1">
              <a:solidFill>
                <a:srgbClr val="000000"/>
              </a:solidFill>
            </a:endParaRPr>
          </a:p>
          <a:p>
            <a:pPr indent="0" lvl="0" marL="0" rtl="0" algn="l">
              <a:spcBef>
                <a:spcPts val="1600"/>
              </a:spcBef>
              <a:spcAft>
                <a:spcPts val="0"/>
              </a:spcAft>
              <a:buNone/>
            </a:pPr>
            <a:r>
              <a:t/>
            </a:r>
            <a:endParaRPr b="1">
              <a:solidFill>
                <a:srgbClr val="000000"/>
              </a:solidFill>
            </a:endParaRPr>
          </a:p>
          <a:p>
            <a:pPr indent="0" lvl="0" marL="0" rtl="0" algn="l">
              <a:spcBef>
                <a:spcPts val="1600"/>
              </a:spcBef>
              <a:spcAft>
                <a:spcPts val="1600"/>
              </a:spcAft>
              <a:buNone/>
            </a:pPr>
            <a:r>
              <a:t/>
            </a:r>
            <a:endParaRPr b="1">
              <a:solidFill>
                <a:srgbClr val="000000"/>
              </a:solidFill>
            </a:endParaRPr>
          </a:p>
        </p:txBody>
      </p:sp>
      <p:pic>
        <p:nvPicPr>
          <p:cNvPr id="63" name="Google Shape;63;p14"/>
          <p:cNvPicPr preferRelativeResize="0"/>
          <p:nvPr/>
        </p:nvPicPr>
        <p:blipFill>
          <a:blip r:embed="rId3">
            <a:alphaModFix/>
          </a:blip>
          <a:stretch>
            <a:fillRect/>
          </a:stretch>
        </p:blipFill>
        <p:spPr>
          <a:xfrm>
            <a:off x="370175" y="1095312"/>
            <a:ext cx="1626681" cy="2045350"/>
          </a:xfrm>
          <a:prstGeom prst="rect">
            <a:avLst/>
          </a:prstGeom>
          <a:noFill/>
          <a:ln>
            <a:noFill/>
          </a:ln>
        </p:spPr>
      </p:pic>
      <p:pic>
        <p:nvPicPr>
          <p:cNvPr id="64" name="Google Shape;64;p14"/>
          <p:cNvPicPr preferRelativeResize="0"/>
          <p:nvPr/>
        </p:nvPicPr>
        <p:blipFill rotWithShape="1">
          <a:blip r:embed="rId4">
            <a:alphaModFix/>
          </a:blip>
          <a:srcRect b="32285" l="46746" r="0" t="24313"/>
          <a:stretch/>
        </p:blipFill>
        <p:spPr>
          <a:xfrm>
            <a:off x="2824075" y="1095298"/>
            <a:ext cx="1411751" cy="2045364"/>
          </a:xfrm>
          <a:prstGeom prst="rect">
            <a:avLst/>
          </a:prstGeom>
          <a:noFill/>
          <a:ln>
            <a:noFill/>
          </a:ln>
        </p:spPr>
      </p:pic>
      <p:pic>
        <p:nvPicPr>
          <p:cNvPr id="65" name="Google Shape;65;p14"/>
          <p:cNvPicPr preferRelativeResize="0"/>
          <p:nvPr/>
        </p:nvPicPr>
        <p:blipFill rotWithShape="1">
          <a:blip r:embed="rId5">
            <a:alphaModFix/>
          </a:blip>
          <a:srcRect b="36557" l="32401" r="40152" t="12983"/>
          <a:stretch/>
        </p:blipFill>
        <p:spPr>
          <a:xfrm>
            <a:off x="5063050" y="1025838"/>
            <a:ext cx="1344499" cy="2045374"/>
          </a:xfrm>
          <a:prstGeom prst="rect">
            <a:avLst/>
          </a:prstGeom>
          <a:noFill/>
          <a:ln>
            <a:noFill/>
          </a:ln>
        </p:spPr>
      </p:pic>
      <p:sp>
        <p:nvSpPr>
          <p:cNvPr id="66" name="Google Shape;66;p14"/>
          <p:cNvSpPr txBox="1"/>
          <p:nvPr/>
        </p:nvSpPr>
        <p:spPr>
          <a:xfrm>
            <a:off x="376675" y="3281025"/>
            <a:ext cx="1734600" cy="1492800"/>
          </a:xfrm>
          <a:prstGeom prst="rect">
            <a:avLst/>
          </a:prstGeom>
          <a:solidFill>
            <a:srgbClr val="EAD1DC"/>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300">
                <a:solidFill>
                  <a:schemeClr val="dk1"/>
                </a:solidFill>
              </a:rPr>
              <a:t>Akshita Gupta</a:t>
            </a:r>
            <a:endParaRPr b="1" sz="1300">
              <a:solidFill>
                <a:schemeClr val="dk1"/>
              </a:solidFill>
            </a:endParaRPr>
          </a:p>
          <a:p>
            <a:pPr indent="0" lvl="0" marL="0" rtl="0" algn="l">
              <a:lnSpc>
                <a:spcPct val="115000"/>
              </a:lnSpc>
              <a:spcBef>
                <a:spcPts val="1600"/>
              </a:spcBef>
              <a:spcAft>
                <a:spcPts val="0"/>
              </a:spcAft>
              <a:buClr>
                <a:schemeClr val="dk1"/>
              </a:buClr>
              <a:buSzPts val="1100"/>
              <a:buFont typeface="Arial"/>
              <a:buNone/>
            </a:pPr>
            <a:r>
              <a:rPr b="1" lang="en" sz="1300">
                <a:solidFill>
                  <a:schemeClr val="dk1"/>
                </a:solidFill>
              </a:rPr>
              <a:t>ML Developer</a:t>
            </a:r>
            <a:endParaRPr b="1" sz="1300">
              <a:solidFill>
                <a:schemeClr val="dk1"/>
              </a:solidFill>
            </a:endParaRPr>
          </a:p>
          <a:p>
            <a:pPr indent="0" lvl="0" marL="0" rtl="0" algn="l">
              <a:spcBef>
                <a:spcPts val="1600"/>
              </a:spcBef>
              <a:spcAft>
                <a:spcPts val="0"/>
              </a:spcAft>
              <a:buNone/>
            </a:pPr>
            <a:r>
              <a:rPr b="1" lang="en"/>
              <a:t>Project maintainer</a:t>
            </a:r>
            <a:endParaRPr b="1"/>
          </a:p>
          <a:p>
            <a:pPr indent="0" lvl="0" marL="0" rtl="0" algn="l">
              <a:spcBef>
                <a:spcPts val="0"/>
              </a:spcBef>
              <a:spcAft>
                <a:spcPts val="0"/>
              </a:spcAft>
              <a:buNone/>
            </a:pPr>
            <a:r>
              <a:rPr b="1" lang="en"/>
              <a:t>Team Lead</a:t>
            </a:r>
            <a:endParaRPr b="1"/>
          </a:p>
        </p:txBody>
      </p:sp>
      <p:sp>
        <p:nvSpPr>
          <p:cNvPr id="67" name="Google Shape;67;p14"/>
          <p:cNvSpPr txBox="1"/>
          <p:nvPr/>
        </p:nvSpPr>
        <p:spPr>
          <a:xfrm>
            <a:off x="2824075" y="3254175"/>
            <a:ext cx="1761600" cy="1385100"/>
          </a:xfrm>
          <a:prstGeom prst="rect">
            <a:avLst/>
          </a:prstGeom>
          <a:solidFill>
            <a:srgbClr val="EAD1DC"/>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500">
                <a:solidFill>
                  <a:schemeClr val="dk1"/>
                </a:solidFill>
              </a:rPr>
              <a:t>Anamika Pal </a:t>
            </a:r>
            <a:endParaRPr b="1" sz="1500">
              <a:solidFill>
                <a:schemeClr val="dk1"/>
              </a:solidFill>
            </a:endParaRPr>
          </a:p>
          <a:p>
            <a:pPr indent="0" lvl="0" marL="0" rtl="0" algn="l">
              <a:lnSpc>
                <a:spcPct val="115000"/>
              </a:lnSpc>
              <a:spcBef>
                <a:spcPts val="1600"/>
              </a:spcBef>
              <a:spcAft>
                <a:spcPts val="0"/>
              </a:spcAft>
              <a:buNone/>
            </a:pPr>
            <a:r>
              <a:rPr b="1" lang="en" sz="1500">
                <a:solidFill>
                  <a:schemeClr val="dk1"/>
                </a:solidFill>
              </a:rPr>
              <a:t>Data cleaner and and resource collector</a:t>
            </a:r>
            <a:endParaRPr b="1" sz="1500">
              <a:solidFill>
                <a:schemeClr val="dk1"/>
              </a:solidFill>
            </a:endParaRPr>
          </a:p>
          <a:p>
            <a:pPr indent="0" lvl="0" marL="0" rtl="0" algn="l">
              <a:lnSpc>
                <a:spcPct val="115000"/>
              </a:lnSpc>
              <a:spcBef>
                <a:spcPts val="1600"/>
              </a:spcBef>
              <a:spcAft>
                <a:spcPts val="0"/>
              </a:spcAft>
              <a:buClr>
                <a:schemeClr val="dk1"/>
              </a:buClr>
              <a:buSzPts val="1100"/>
              <a:buFont typeface="Arial"/>
              <a:buNone/>
            </a:pPr>
            <a:r>
              <a:t/>
            </a:r>
            <a:endParaRPr b="1" sz="1500">
              <a:solidFill>
                <a:schemeClr val="dk1"/>
              </a:solidFill>
            </a:endParaRPr>
          </a:p>
          <a:p>
            <a:pPr indent="0" lvl="0" marL="0" rtl="0" algn="l">
              <a:spcBef>
                <a:spcPts val="1600"/>
              </a:spcBef>
              <a:spcAft>
                <a:spcPts val="0"/>
              </a:spcAft>
              <a:buNone/>
            </a:pPr>
            <a:r>
              <a:t/>
            </a:r>
            <a:endParaRPr/>
          </a:p>
        </p:txBody>
      </p:sp>
      <p:sp>
        <p:nvSpPr>
          <p:cNvPr id="68" name="Google Shape;68;p14"/>
          <p:cNvSpPr txBox="1"/>
          <p:nvPr/>
        </p:nvSpPr>
        <p:spPr>
          <a:xfrm>
            <a:off x="4868000" y="3281025"/>
            <a:ext cx="1734600" cy="1331400"/>
          </a:xfrm>
          <a:prstGeom prst="rect">
            <a:avLst/>
          </a:prstGeom>
          <a:solidFill>
            <a:srgbClr val="EAD1D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Siddharth Srivastava</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RNN  Developer</a:t>
            </a:r>
            <a:endParaRPr b="1"/>
          </a:p>
        </p:txBody>
      </p:sp>
      <p:sp>
        <p:nvSpPr>
          <p:cNvPr id="69" name="Google Shape;69;p14"/>
          <p:cNvSpPr txBox="1"/>
          <p:nvPr/>
        </p:nvSpPr>
        <p:spPr>
          <a:xfrm>
            <a:off x="7073150" y="3415550"/>
            <a:ext cx="1519500" cy="1223700"/>
          </a:xfrm>
          <a:prstGeom prst="rect">
            <a:avLst/>
          </a:prstGeom>
          <a:solidFill>
            <a:srgbClr val="EAD1D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Nitish Mangesh Kalan</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ML Developer</a:t>
            </a:r>
            <a:endParaRPr b="1"/>
          </a:p>
        </p:txBody>
      </p:sp>
      <p:pic>
        <p:nvPicPr>
          <p:cNvPr id="70" name="Google Shape;70;p14"/>
          <p:cNvPicPr preferRelativeResize="0"/>
          <p:nvPr/>
        </p:nvPicPr>
        <p:blipFill>
          <a:blip r:embed="rId6">
            <a:alphaModFix/>
          </a:blip>
          <a:stretch>
            <a:fillRect/>
          </a:stretch>
        </p:blipFill>
        <p:spPr>
          <a:xfrm>
            <a:off x="7073151" y="1118739"/>
            <a:ext cx="1411751" cy="199409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2400"/>
              </a:spcBef>
              <a:spcAft>
                <a:spcPts val="0"/>
              </a:spcAft>
              <a:buClr>
                <a:schemeClr val="dk1"/>
              </a:buClr>
              <a:buSzPts val="1100"/>
              <a:buFont typeface="Arial"/>
              <a:buNone/>
            </a:pPr>
            <a:r>
              <a:rPr b="1" lang="en" sz="2900"/>
              <a:t>Sonnet Generation using Image Captioning</a:t>
            </a:r>
            <a:endParaRPr b="1" sz="2900"/>
          </a:p>
          <a:p>
            <a:pPr indent="0" lvl="0" marL="0" rtl="0" algn="l">
              <a:lnSpc>
                <a:spcPct val="115000"/>
              </a:lnSpc>
              <a:spcBef>
                <a:spcPts val="1800"/>
              </a:spcBef>
              <a:spcAft>
                <a:spcPts val="400"/>
              </a:spcAft>
              <a:buClr>
                <a:schemeClr val="dk1"/>
              </a:buClr>
              <a:buSzPts val="1100"/>
              <a:buFont typeface="Arial"/>
              <a:buNone/>
            </a:pPr>
            <a:r>
              <a:t/>
            </a:r>
            <a:endParaRPr b="1" sz="2100"/>
          </a:p>
        </p:txBody>
      </p:sp>
      <p:sp>
        <p:nvSpPr>
          <p:cNvPr id="76" name="Google Shape;76;p15"/>
          <p:cNvSpPr txBox="1"/>
          <p:nvPr>
            <p:ph idx="1" type="body"/>
          </p:nvPr>
        </p:nvSpPr>
        <p:spPr>
          <a:xfrm>
            <a:off x="311700" y="1143000"/>
            <a:ext cx="8520600" cy="3883500"/>
          </a:xfrm>
          <a:prstGeom prst="rect">
            <a:avLst/>
          </a:prstGeom>
        </p:spPr>
        <p:txBody>
          <a:bodyPr anchorCtr="0" anchor="t" bIns="91425" lIns="91425" spcFirstLastPara="1" rIns="91425" wrap="square" tIns="91425">
            <a:noAutofit/>
          </a:bodyPr>
          <a:lstStyle/>
          <a:p>
            <a:pPr indent="0" lvl="0" marL="0" rtl="0" algn="l">
              <a:spcBef>
                <a:spcPts val="1800"/>
              </a:spcBef>
              <a:spcAft>
                <a:spcPts val="0"/>
              </a:spcAft>
              <a:buNone/>
            </a:pPr>
            <a:r>
              <a:rPr lang="en" sz="2100">
                <a:solidFill>
                  <a:schemeClr val="dk1"/>
                </a:solidFill>
              </a:rPr>
              <a:t>Technologies Used</a:t>
            </a:r>
            <a:endParaRPr sz="2100">
              <a:solidFill>
                <a:schemeClr val="dk1"/>
              </a:solidFill>
            </a:endParaRPr>
          </a:p>
          <a:p>
            <a:pPr indent="-349250" lvl="0" marL="457200" rtl="0" algn="l">
              <a:spcBef>
                <a:spcPts val="1400"/>
              </a:spcBef>
              <a:spcAft>
                <a:spcPts val="0"/>
              </a:spcAft>
              <a:buClr>
                <a:schemeClr val="dk1"/>
              </a:buClr>
              <a:buSzPts val="1900"/>
              <a:buChar char="●"/>
            </a:pPr>
            <a:r>
              <a:rPr lang="en" sz="1900">
                <a:solidFill>
                  <a:schemeClr val="dk1"/>
                </a:solidFill>
              </a:rPr>
              <a:t>GPU USED IS "GeForce GTX 1080 Ti with Compute Capability 6.1"</a:t>
            </a:r>
            <a:endParaRPr sz="1900">
              <a:solidFill>
                <a:schemeClr val="dk1"/>
              </a:solidFill>
            </a:endParaRPr>
          </a:p>
          <a:p>
            <a:pPr indent="-349250" lvl="0" marL="457200" rtl="0" algn="l">
              <a:spcBef>
                <a:spcPts val="0"/>
              </a:spcBef>
              <a:spcAft>
                <a:spcPts val="0"/>
              </a:spcAft>
              <a:buClr>
                <a:schemeClr val="dk1"/>
              </a:buClr>
              <a:buSzPts val="1900"/>
              <a:buChar char="●"/>
            </a:pPr>
            <a:r>
              <a:rPr lang="en" sz="1900">
                <a:solidFill>
                  <a:schemeClr val="dk1"/>
                </a:solidFill>
              </a:rPr>
              <a:t>libraries tensorflow and numba for connecting with GPU</a:t>
            </a:r>
            <a:endParaRPr sz="19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LSTM RNN in Python with Keras</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Dataset</a:t>
            </a:r>
            <a:r>
              <a:rPr lang="en" sz="2300">
                <a:solidFill>
                  <a:schemeClr val="dk1"/>
                </a:solidFill>
              </a:rPr>
              <a:t> </a:t>
            </a:r>
            <a:r>
              <a:rPr b="1" lang="en" sz="1600" u="sng">
                <a:solidFill>
                  <a:schemeClr val="hlink"/>
                </a:solidFill>
                <a:hlinkClick r:id="rId3"/>
              </a:rPr>
              <a:t>https://cocodataset.org/#home</a:t>
            </a:r>
            <a:endParaRPr b="1" sz="1600" u="sng">
              <a:solidFill>
                <a:schemeClr val="hlink"/>
              </a:solidFill>
            </a:endParaRPr>
          </a:p>
          <a:p>
            <a:pPr indent="-355600" lvl="0" marL="457200" rtl="0" algn="l">
              <a:spcBef>
                <a:spcPts val="0"/>
              </a:spcBef>
              <a:spcAft>
                <a:spcPts val="0"/>
              </a:spcAft>
              <a:buClr>
                <a:schemeClr val="dk1"/>
              </a:buClr>
              <a:buSzPts val="2000"/>
              <a:buChar char="●"/>
            </a:pPr>
            <a:r>
              <a:rPr lang="en" sz="2000">
                <a:solidFill>
                  <a:schemeClr val="dk1"/>
                </a:solidFill>
              </a:rPr>
              <a:t>Final Code </a:t>
            </a:r>
            <a:r>
              <a:rPr lang="en" sz="1600" u="sng">
                <a:solidFill>
                  <a:schemeClr val="hlink"/>
                </a:solidFill>
                <a:hlinkClick r:id="rId4"/>
              </a:rPr>
              <a:t>https://github.com/akshitagupta15june/ImageSonnetGeneration/blob/main/FinalSonnetGenerationCode/finalsonnetrun.ipynb</a:t>
            </a:r>
            <a:endParaRPr sz="1600">
              <a:solidFill>
                <a:schemeClr val="dk1"/>
              </a:solidFill>
            </a:endParaRPr>
          </a:p>
          <a:p>
            <a:pPr indent="0" lvl="0" marL="457200" rtl="0" algn="l">
              <a:spcBef>
                <a:spcPts val="1800"/>
              </a:spcBef>
              <a:spcAft>
                <a:spcPts val="0"/>
              </a:spcAft>
              <a:buNone/>
            </a:pPr>
            <a:r>
              <a:t/>
            </a:r>
            <a:endParaRPr sz="2000">
              <a:solidFill>
                <a:schemeClr val="dk1"/>
              </a:solidFill>
            </a:endParaRPr>
          </a:p>
          <a:p>
            <a:pPr indent="0" lvl="0" marL="0" rtl="0" algn="l">
              <a:spcBef>
                <a:spcPts val="1800"/>
              </a:spcBef>
              <a:spcAft>
                <a:spcPts val="0"/>
              </a:spcAft>
              <a:buNone/>
            </a:pPr>
            <a:r>
              <a:t/>
            </a:r>
            <a:endParaRPr>
              <a:solidFill>
                <a:schemeClr val="dk1"/>
              </a:solidFill>
            </a:endParaRPr>
          </a:p>
          <a:p>
            <a:pPr indent="0" lvl="0" marL="0" rtl="0" algn="l">
              <a:spcBef>
                <a:spcPts val="1200"/>
              </a:spcBef>
              <a:spcAft>
                <a:spcPts val="0"/>
              </a:spcAft>
              <a:buNone/>
            </a:pPr>
            <a:r>
              <a:t/>
            </a:r>
            <a:endParaRPr b="1">
              <a:solidFill>
                <a:schemeClr val="dk1"/>
              </a:solidFill>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66400" y="2089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Architecture</a:t>
            </a:r>
            <a:endParaRPr/>
          </a:p>
        </p:txBody>
      </p:sp>
      <p:sp>
        <p:nvSpPr>
          <p:cNvPr id="82" name="Google Shape;82;p16"/>
          <p:cNvSpPr txBox="1"/>
          <p:nvPr>
            <p:ph idx="1" type="body"/>
          </p:nvPr>
        </p:nvSpPr>
        <p:spPr>
          <a:xfrm>
            <a:off x="233750" y="1191450"/>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1200"/>
              </a:spcAft>
              <a:buClr>
                <a:schemeClr val="dk1"/>
              </a:buClr>
              <a:buSzPts val="1100"/>
              <a:buFont typeface="Arial"/>
              <a:buNone/>
            </a:pPr>
            <a:r>
              <a:t/>
            </a:r>
            <a:endParaRPr>
              <a:solidFill>
                <a:srgbClr val="000000"/>
              </a:solidFill>
            </a:endParaRPr>
          </a:p>
        </p:txBody>
      </p:sp>
      <p:pic>
        <p:nvPicPr>
          <p:cNvPr id="83" name="Google Shape;83;p16"/>
          <p:cNvPicPr preferRelativeResize="0"/>
          <p:nvPr/>
        </p:nvPicPr>
        <p:blipFill>
          <a:blip r:embed="rId3">
            <a:alphaModFix/>
          </a:blip>
          <a:stretch>
            <a:fillRect/>
          </a:stretch>
        </p:blipFill>
        <p:spPr>
          <a:xfrm>
            <a:off x="779325" y="781650"/>
            <a:ext cx="7637300" cy="4243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77900" y="20345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Clr>
                <a:schemeClr val="dk1"/>
              </a:buClr>
              <a:buSzPts val="1100"/>
              <a:buFont typeface="Arial"/>
              <a:buNone/>
            </a:pPr>
            <a:r>
              <a:rPr b="1" lang="en" sz="1900"/>
              <a:t>For the Result, the project is divided into two parts i.e Image Captioning + Sonnet generation from Image Caption using LSTM RNN in Python with Keras</a:t>
            </a:r>
            <a:endParaRPr b="1" sz="1900"/>
          </a:p>
          <a:p>
            <a:pPr indent="0" lvl="0" marL="0" rtl="0" algn="l">
              <a:spcBef>
                <a:spcPts val="400"/>
              </a:spcBef>
              <a:spcAft>
                <a:spcPts val="0"/>
              </a:spcAft>
              <a:buNone/>
            </a:pPr>
            <a:r>
              <a:t/>
            </a:r>
            <a:endParaRPr sz="3000"/>
          </a:p>
        </p:txBody>
      </p:sp>
      <p:sp>
        <p:nvSpPr>
          <p:cNvPr id="89" name="Google Shape;89;p17"/>
          <p:cNvSpPr txBox="1"/>
          <p:nvPr>
            <p:ph idx="1" type="body"/>
          </p:nvPr>
        </p:nvSpPr>
        <p:spPr>
          <a:xfrm>
            <a:off x="77900" y="1453650"/>
            <a:ext cx="4325400" cy="3443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1700">
                <a:solidFill>
                  <a:schemeClr val="dk1"/>
                </a:solidFill>
              </a:rPr>
              <a:t>We have downloaded the MS-COCO dataset</a:t>
            </a:r>
            <a:r>
              <a:rPr lang="en" sz="1700">
                <a:solidFill>
                  <a:schemeClr val="dk1"/>
                </a:solidFill>
                <a:uFill>
                  <a:noFill/>
                </a:uFill>
                <a:hlinkClick r:id="rId3">
                  <a:extLst>
                    <a:ext uri="{A12FA001-AC4F-418D-AE19-62706E023703}">
                      <ahyp:hlinkClr val="tx"/>
                    </a:ext>
                  </a:extLst>
                </a:hlinkClick>
              </a:rPr>
              <a:t> </a:t>
            </a:r>
            <a:r>
              <a:rPr lang="en" sz="1700" u="sng">
                <a:solidFill>
                  <a:schemeClr val="hlink"/>
                </a:solidFill>
                <a:hlinkClick r:id="rId4"/>
              </a:rPr>
              <a:t>https://cocodataset.org/#home</a:t>
            </a:r>
            <a:r>
              <a:rPr lang="en" sz="1700">
                <a:solidFill>
                  <a:schemeClr val="dk1"/>
                </a:solidFill>
              </a:rPr>
              <a:t> , preprocessed it and it caches a subset of images using Inception V3, trains an encoder-decoder model, and generates captions on new images using the trained model.</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Given an image like the example, our goal is to generate a caption such as”A slice of chocolate cake”</a:t>
            </a:r>
            <a:endParaRPr sz="1700">
              <a:solidFill>
                <a:schemeClr val="dk1"/>
              </a:solidFill>
            </a:endParaRPr>
          </a:p>
          <a:p>
            <a:pPr indent="0" lvl="0" marL="0" rtl="0" algn="l">
              <a:spcBef>
                <a:spcPts val="1200"/>
              </a:spcBef>
              <a:spcAft>
                <a:spcPts val="1600"/>
              </a:spcAft>
              <a:buNone/>
            </a:pPr>
            <a:r>
              <a:t/>
            </a:r>
            <a:endParaRPr>
              <a:solidFill>
                <a:srgbClr val="000000"/>
              </a:solidFill>
            </a:endParaRPr>
          </a:p>
        </p:txBody>
      </p:sp>
      <p:pic>
        <p:nvPicPr>
          <p:cNvPr id="90" name="Google Shape;90;p17"/>
          <p:cNvPicPr preferRelativeResize="0"/>
          <p:nvPr/>
        </p:nvPicPr>
        <p:blipFill>
          <a:blip r:embed="rId5">
            <a:alphaModFix/>
          </a:blip>
          <a:stretch>
            <a:fillRect/>
          </a:stretch>
        </p:blipFill>
        <p:spPr>
          <a:xfrm>
            <a:off x="4403300" y="1292225"/>
            <a:ext cx="4435899" cy="295264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1895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Steps of implementation in Image Captioning</a:t>
            </a:r>
            <a:endParaRPr/>
          </a:p>
        </p:txBody>
      </p:sp>
      <p:sp>
        <p:nvSpPr>
          <p:cNvPr id="96" name="Google Shape;96;p18"/>
          <p:cNvSpPr txBox="1"/>
          <p:nvPr>
            <p:ph idx="1" type="body"/>
          </p:nvPr>
        </p:nvSpPr>
        <p:spPr>
          <a:xfrm>
            <a:off x="311700" y="1008525"/>
            <a:ext cx="3061200" cy="3560400"/>
          </a:xfrm>
          <a:prstGeom prst="rect">
            <a:avLst/>
          </a:prstGeom>
        </p:spPr>
        <p:txBody>
          <a:bodyPr anchorCtr="0" anchor="t" bIns="91425" lIns="91425" spcFirstLastPara="1" rIns="91425" wrap="square" tIns="91425">
            <a:noAutofit/>
          </a:bodyPr>
          <a:lstStyle/>
          <a:p>
            <a:pPr indent="-342900" lvl="0" marL="457200" rtl="0" algn="l">
              <a:spcBef>
                <a:spcPts val="1400"/>
              </a:spcBef>
              <a:spcAft>
                <a:spcPts val="0"/>
              </a:spcAft>
              <a:buClr>
                <a:schemeClr val="dk1"/>
              </a:buClr>
              <a:buSzPts val="1800"/>
              <a:buAutoNum type="arabicParenR"/>
            </a:pPr>
            <a:r>
              <a:rPr b="1" lang="en">
                <a:solidFill>
                  <a:schemeClr val="dk1"/>
                </a:solidFill>
              </a:rPr>
              <a:t>To accomplish this, I have used an attention-based model, which enables us to see what parts of the image the model focuses on as it generates a caption.</a:t>
            </a:r>
            <a:endParaRPr b="1">
              <a:solidFill>
                <a:srgbClr val="000000"/>
              </a:solidFill>
            </a:endParaRPr>
          </a:p>
        </p:txBody>
      </p:sp>
      <p:pic>
        <p:nvPicPr>
          <p:cNvPr id="97" name="Google Shape;97;p18"/>
          <p:cNvPicPr preferRelativeResize="0"/>
          <p:nvPr/>
        </p:nvPicPr>
        <p:blipFill>
          <a:blip r:embed="rId3">
            <a:alphaModFix/>
          </a:blip>
          <a:stretch>
            <a:fillRect/>
          </a:stretch>
        </p:blipFill>
        <p:spPr>
          <a:xfrm>
            <a:off x="3525300" y="914650"/>
            <a:ext cx="5466301" cy="3800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9"/>
          <p:cNvSpPr txBox="1"/>
          <p:nvPr>
            <p:ph idx="1" type="body"/>
          </p:nvPr>
        </p:nvSpPr>
        <p:spPr>
          <a:xfrm>
            <a:off x="311700" y="1152475"/>
            <a:ext cx="3546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rPr>
              <a:t>3) Preprocess the images using InceptionV3</a:t>
            </a:r>
            <a:endParaRPr b="1" sz="1600">
              <a:solidFill>
                <a:schemeClr val="dk1"/>
              </a:solidFill>
            </a:endParaRPr>
          </a:p>
          <a:p>
            <a:pPr indent="0" lvl="0" marL="0" rtl="0" algn="l">
              <a:spcBef>
                <a:spcPts val="1600"/>
              </a:spcBef>
              <a:spcAft>
                <a:spcPts val="0"/>
              </a:spcAft>
              <a:buNone/>
            </a:pPr>
            <a:r>
              <a:rPr b="1" lang="en" sz="1600">
                <a:solidFill>
                  <a:schemeClr val="dk1"/>
                </a:solidFill>
              </a:rPr>
              <a:t>4) Preprocess and tokenize the captions</a:t>
            </a:r>
            <a:endParaRPr b="1" sz="1600">
              <a:solidFill>
                <a:schemeClr val="dk1"/>
              </a:solidFill>
            </a:endParaRPr>
          </a:p>
          <a:p>
            <a:pPr indent="0" lvl="0" marL="0" rtl="0" algn="l">
              <a:spcBef>
                <a:spcPts val="1600"/>
              </a:spcBef>
              <a:spcAft>
                <a:spcPts val="0"/>
              </a:spcAft>
              <a:buNone/>
            </a:pPr>
            <a:r>
              <a:rPr b="1" lang="en" sz="1600">
                <a:solidFill>
                  <a:schemeClr val="dk1"/>
                </a:solidFill>
              </a:rPr>
              <a:t>5) Split the data into training and testing</a:t>
            </a:r>
            <a:endParaRPr b="1" sz="1600">
              <a:solidFill>
                <a:schemeClr val="dk1"/>
              </a:solidFill>
            </a:endParaRPr>
          </a:p>
          <a:p>
            <a:pPr indent="0" lvl="0" marL="0" rtl="0" algn="l">
              <a:spcBef>
                <a:spcPts val="1600"/>
              </a:spcBef>
              <a:spcAft>
                <a:spcPts val="0"/>
              </a:spcAft>
              <a:buNone/>
            </a:pPr>
            <a:r>
              <a:rPr b="1" lang="en" sz="1600">
                <a:solidFill>
                  <a:schemeClr val="dk1"/>
                </a:solidFill>
              </a:rPr>
              <a:t>6) Create a tf.data dataset for training</a:t>
            </a:r>
            <a:endParaRPr b="1" sz="1600">
              <a:solidFill>
                <a:schemeClr val="dk1"/>
              </a:solidFill>
            </a:endParaRPr>
          </a:p>
          <a:p>
            <a:pPr indent="0" lvl="0" marL="0" rtl="0" algn="l">
              <a:spcBef>
                <a:spcPts val="1600"/>
              </a:spcBef>
              <a:spcAft>
                <a:spcPts val="0"/>
              </a:spcAft>
              <a:buNone/>
            </a:pPr>
            <a:r>
              <a:t/>
            </a:r>
            <a:endParaRPr b="1" sz="1600">
              <a:solidFill>
                <a:schemeClr val="dk1"/>
              </a:solidFill>
            </a:endParaRPr>
          </a:p>
          <a:p>
            <a:pPr indent="0" lvl="0" marL="0" rtl="0" algn="l">
              <a:spcBef>
                <a:spcPts val="1600"/>
              </a:spcBef>
              <a:spcAft>
                <a:spcPts val="1600"/>
              </a:spcAft>
              <a:buNone/>
            </a:pPr>
            <a:r>
              <a:t/>
            </a:r>
            <a:endParaRPr/>
          </a:p>
        </p:txBody>
      </p:sp>
      <p:pic>
        <p:nvPicPr>
          <p:cNvPr id="104" name="Google Shape;104;p19"/>
          <p:cNvPicPr preferRelativeResize="0"/>
          <p:nvPr/>
        </p:nvPicPr>
        <p:blipFill>
          <a:blip r:embed="rId3">
            <a:alphaModFix/>
          </a:blip>
          <a:stretch>
            <a:fillRect/>
          </a:stretch>
        </p:blipFill>
        <p:spPr>
          <a:xfrm>
            <a:off x="4072475" y="1017725"/>
            <a:ext cx="4866749" cy="3943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198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Model  Checkpoint and Training our model  in GPU</a:t>
            </a:r>
            <a:endParaRPr sz="3900"/>
          </a:p>
        </p:txBody>
      </p:sp>
      <p:sp>
        <p:nvSpPr>
          <p:cNvPr id="110" name="Google Shape;110;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Clr>
                <a:schemeClr val="dk1"/>
              </a:buClr>
              <a:buSzPts val="1100"/>
              <a:buFont typeface="Arial"/>
              <a:buNone/>
            </a:pPr>
            <a:r>
              <a:t/>
            </a:r>
            <a:endParaRPr b="1" sz="1300">
              <a:solidFill>
                <a:schemeClr val="dk1"/>
              </a:solidFill>
            </a:endParaRPr>
          </a:p>
          <a:p>
            <a:pPr indent="0" lvl="0" marL="0" rtl="0" algn="l">
              <a:spcBef>
                <a:spcPts val="400"/>
              </a:spcBef>
              <a:spcAft>
                <a:spcPts val="1600"/>
              </a:spcAft>
              <a:buNone/>
            </a:pPr>
            <a:r>
              <a:t/>
            </a:r>
            <a:endParaRPr/>
          </a:p>
        </p:txBody>
      </p:sp>
      <p:pic>
        <p:nvPicPr>
          <p:cNvPr id="111" name="Google Shape;111;p20"/>
          <p:cNvPicPr preferRelativeResize="0"/>
          <p:nvPr/>
        </p:nvPicPr>
        <p:blipFill>
          <a:blip r:embed="rId3">
            <a:alphaModFix/>
          </a:blip>
          <a:stretch>
            <a:fillRect/>
          </a:stretch>
        </p:blipFill>
        <p:spPr>
          <a:xfrm>
            <a:off x="0" y="910100"/>
            <a:ext cx="5409326" cy="4362450"/>
          </a:xfrm>
          <a:prstGeom prst="rect">
            <a:avLst/>
          </a:prstGeom>
          <a:noFill/>
          <a:ln>
            <a:noFill/>
          </a:ln>
        </p:spPr>
      </p:pic>
      <p:pic>
        <p:nvPicPr>
          <p:cNvPr id="112" name="Google Shape;112;p20"/>
          <p:cNvPicPr preferRelativeResize="0"/>
          <p:nvPr/>
        </p:nvPicPr>
        <p:blipFill>
          <a:blip r:embed="rId4">
            <a:alphaModFix/>
          </a:blip>
          <a:stretch>
            <a:fillRect/>
          </a:stretch>
        </p:blipFill>
        <p:spPr>
          <a:xfrm>
            <a:off x="4390150" y="787475"/>
            <a:ext cx="4623975" cy="4146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445025"/>
            <a:ext cx="3219300" cy="15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1"/>
          <p:cNvSpPr txBox="1"/>
          <p:nvPr>
            <p:ph idx="1" type="body"/>
          </p:nvPr>
        </p:nvSpPr>
        <p:spPr>
          <a:xfrm>
            <a:off x="311700" y="1152475"/>
            <a:ext cx="3273300" cy="36273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Clr>
                <a:schemeClr val="dk1"/>
              </a:buClr>
              <a:buSzPts val="1100"/>
              <a:buFont typeface="Arial"/>
              <a:buNone/>
            </a:pPr>
            <a:r>
              <a:t/>
            </a:r>
            <a:endParaRPr b="1" sz="1600">
              <a:solidFill>
                <a:schemeClr val="dk1"/>
              </a:solidFill>
            </a:endParaRPr>
          </a:p>
          <a:p>
            <a:pPr indent="0" lvl="0" marL="0" rtl="0" algn="l">
              <a:spcBef>
                <a:spcPts val="1200"/>
              </a:spcBef>
              <a:spcAft>
                <a:spcPts val="0"/>
              </a:spcAft>
              <a:buClr>
                <a:schemeClr val="dk1"/>
              </a:buClr>
              <a:buSzPts val="1100"/>
              <a:buFont typeface="Arial"/>
              <a:buNone/>
            </a:pPr>
            <a:r>
              <a:rPr b="1" lang="en" sz="2400">
                <a:solidFill>
                  <a:schemeClr val="dk1"/>
                </a:solidFill>
              </a:rPr>
              <a:t>Caption Generated by uploading an image after training and testing.</a:t>
            </a:r>
            <a:endParaRPr b="1" sz="2400">
              <a:solidFill>
                <a:schemeClr val="dk1"/>
              </a:solidFill>
            </a:endParaRPr>
          </a:p>
          <a:p>
            <a:pPr indent="0" lvl="0" marL="0" rtl="0" algn="l">
              <a:spcBef>
                <a:spcPts val="1200"/>
              </a:spcBef>
              <a:spcAft>
                <a:spcPts val="1600"/>
              </a:spcAft>
              <a:buNone/>
            </a:pPr>
            <a:r>
              <a:t/>
            </a:r>
            <a:endParaRPr/>
          </a:p>
        </p:txBody>
      </p:sp>
      <p:pic>
        <p:nvPicPr>
          <p:cNvPr id="119" name="Google Shape;119;p21"/>
          <p:cNvPicPr preferRelativeResize="0"/>
          <p:nvPr/>
        </p:nvPicPr>
        <p:blipFill>
          <a:blip r:embed="rId3">
            <a:alphaModFix/>
          </a:blip>
          <a:stretch>
            <a:fillRect/>
          </a:stretch>
        </p:blipFill>
        <p:spPr>
          <a:xfrm>
            <a:off x="3764775" y="373150"/>
            <a:ext cx="5301300" cy="4094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